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180D8-AE62-493A-B5D8-9661AF234925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C319B-D97D-4FCD-BEAF-9714BABA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921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lesson should take around 2 hours:</a:t>
            </a:r>
            <a:r>
              <a:rPr lang="en-GB" baseline="0" dirty="0" smtClean="0"/>
              <a:t> quiz + checking answers: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jigsaw reading: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speaking: 30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listen/watch: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writing: 30 </a:t>
            </a:r>
            <a:r>
              <a:rPr lang="en-GB" baseline="0" dirty="0" err="1" smtClean="0"/>
              <a:t>mins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C319B-D97D-4FCD-BEAF-9714BABA392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258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GB" b="1" dirty="0" err="1" smtClean="0"/>
              <a:t>Weblink</a:t>
            </a:r>
            <a:r>
              <a:rPr lang="en-GB" b="1" baseline="0" dirty="0" smtClean="0"/>
              <a:t> has an enlarge feature if the </a:t>
            </a:r>
            <a:r>
              <a:rPr lang="en-GB" b="1" baseline="0" dirty="0" err="1" smtClean="0"/>
              <a:t>ppt</a:t>
            </a:r>
            <a:r>
              <a:rPr lang="en-GB" b="1" baseline="0" dirty="0" smtClean="0"/>
              <a:t> screen is not big enough. </a:t>
            </a:r>
            <a:r>
              <a:rPr lang="en-GB" b="1" dirty="0" smtClean="0"/>
              <a:t>KEY </a:t>
            </a:r>
            <a:r>
              <a:rPr lang="en-GB" dirty="0" smtClean="0"/>
              <a:t>1. </a:t>
            </a:r>
            <a:r>
              <a:rPr lang="en-GB" b="1" i="1" dirty="0" smtClean="0"/>
              <a:t>b) $26 million</a:t>
            </a:r>
            <a:r>
              <a:rPr lang="en-GB" i="1" dirty="0" smtClean="0"/>
              <a:t>  </a:t>
            </a:r>
            <a:r>
              <a:rPr lang="en-GB" dirty="0" smtClean="0"/>
              <a:t>2. </a:t>
            </a:r>
            <a:r>
              <a:rPr lang="en-GB" b="1" i="1" dirty="0" smtClean="0"/>
              <a:t>c) 74%</a:t>
            </a:r>
            <a:r>
              <a:rPr lang="en-GB" dirty="0" smtClean="0"/>
              <a:t> </a:t>
            </a:r>
            <a:r>
              <a:rPr lang="en-GB" baseline="0" dirty="0" smtClean="0"/>
              <a:t>  </a:t>
            </a:r>
            <a:r>
              <a:rPr lang="en-GB" dirty="0" smtClean="0"/>
              <a:t>3. </a:t>
            </a:r>
            <a:r>
              <a:rPr lang="en-GB" b="1" i="1" dirty="0" smtClean="0"/>
              <a:t>c) China</a:t>
            </a:r>
            <a:r>
              <a:rPr lang="en-GB" dirty="0" smtClean="0"/>
              <a:t> </a:t>
            </a:r>
            <a:r>
              <a:rPr lang="en-GB" baseline="0" dirty="0" smtClean="0"/>
              <a:t>  </a:t>
            </a:r>
            <a:r>
              <a:rPr lang="en-GB" dirty="0" smtClean="0"/>
              <a:t>4. </a:t>
            </a:r>
            <a:r>
              <a:rPr lang="en-GB" b="1" i="1" dirty="0" smtClean="0"/>
              <a:t>c) worse than in the 1980s</a:t>
            </a:r>
            <a:r>
              <a:rPr lang="en-GB" dirty="0" smtClean="0"/>
              <a:t> </a:t>
            </a:r>
            <a:r>
              <a:rPr lang="en-GB" baseline="0" dirty="0" smtClean="0"/>
              <a:t>  </a:t>
            </a:r>
            <a:r>
              <a:rPr lang="en-GB" dirty="0" smtClean="0"/>
              <a:t>5. </a:t>
            </a:r>
            <a:r>
              <a:rPr lang="en-GB" b="1" i="1" dirty="0" smtClean="0"/>
              <a:t>c) none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C319B-D97D-4FCD-BEAF-9714BABA392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811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can print off the articles before the lesson, or get learners to access them online.</a:t>
            </a:r>
          </a:p>
          <a:p>
            <a:r>
              <a:rPr lang="en-GB" dirty="0" smtClean="0"/>
              <a:t>KEY A – (groups of) countries mentioned: Uruguay,</a:t>
            </a:r>
            <a:r>
              <a:rPr lang="en-GB" baseline="0" dirty="0" smtClean="0"/>
              <a:t> Latin America, Majority World, Minority World, Britain, European Union</a:t>
            </a:r>
          </a:p>
          <a:p>
            <a:r>
              <a:rPr lang="en-GB" baseline="0" dirty="0" smtClean="0"/>
              <a:t>B – (groups of) countries mentioned: Portugal, European Union, France, Luxembourg, Britain, US, Germany, Greece, Ireland, Spain, Argentina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C319B-D97D-4FCD-BEAF-9714BABA392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52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can monitor for errors</a:t>
            </a:r>
            <a:r>
              <a:rPr lang="en-GB" baseline="0" dirty="0" smtClean="0"/>
              <a:t> and get learners to correct these afterwards.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C319B-D97D-4FCD-BEAF-9714BABA392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737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86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33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74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074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490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12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3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417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26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79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2D3B3-9B5A-4D09-9700-6051A2536E9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DBFCF-541E-4D89-88FD-1BDA3995A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73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int.org/features/2015/05/01/banks-fact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ewiki.newint.org/index.php/The_nonsense_of_the_big_bank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://eewiki.newint.org/index.php/The_banks_can_do_what_they_like_and_no_one_can_stop_the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PJHSJ85Pcm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ewiki.newint.org/index.php/Category:Bank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1988840"/>
            <a:ext cx="7514202" cy="2736304"/>
          </a:xfrm>
        </p:spPr>
        <p:txBody>
          <a:bodyPr>
            <a:noAutofit/>
          </a:bodyPr>
          <a:lstStyle/>
          <a:p>
            <a:r>
              <a:rPr lang="en-GB" sz="10600" b="1" dirty="0" smtClean="0"/>
              <a:t>Global Banks</a:t>
            </a:r>
            <a:endParaRPr lang="en-GB" sz="10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4941168"/>
            <a:ext cx="5832648" cy="108012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altLang="en-US" b="1" dirty="0">
                <a:solidFill>
                  <a:schemeClr val="accent6">
                    <a:lumMod val="50000"/>
                  </a:schemeClr>
                </a:solidFill>
              </a:rPr>
              <a:t>New Internationalist Easier English</a:t>
            </a:r>
          </a:p>
          <a:p>
            <a:pPr>
              <a:defRPr/>
            </a:pPr>
            <a:r>
              <a:rPr lang="en-GB" altLang="en-US" b="1" dirty="0">
                <a:solidFill>
                  <a:srgbClr val="00B050"/>
                </a:solidFill>
              </a:rPr>
              <a:t>Ready </a:t>
            </a:r>
            <a:r>
              <a:rPr lang="en-GB" altLang="en-US" b="1" dirty="0" smtClean="0">
                <a:solidFill>
                  <a:srgbClr val="00B050"/>
                </a:solidFill>
              </a:rPr>
              <a:t>Upper Intermediate </a:t>
            </a:r>
            <a:r>
              <a:rPr lang="en-GB" altLang="en-US" b="1" dirty="0">
                <a:solidFill>
                  <a:srgbClr val="00B050"/>
                </a:solidFill>
              </a:rPr>
              <a:t>Lesson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26" y="4866564"/>
            <a:ext cx="2965848" cy="197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161"/>
            <a:ext cx="1800200" cy="2545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237" y="260648"/>
            <a:ext cx="637063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613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760640" cy="1143000"/>
          </a:xfrm>
        </p:spPr>
        <p:txBody>
          <a:bodyPr/>
          <a:lstStyle/>
          <a:p>
            <a:r>
              <a:rPr lang="en-GB" b="1" dirty="0" smtClean="0"/>
              <a:t>This lesson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Quiz</a:t>
            </a:r>
            <a:r>
              <a:rPr lang="en-GB" dirty="0" smtClean="0">
                <a:solidFill>
                  <a:srgbClr val="FF0000"/>
                </a:solidFill>
              </a:rPr>
              <a:t> about global banks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Check quiz questions in </a:t>
            </a:r>
            <a:r>
              <a:rPr lang="en-GB" b="1" dirty="0" smtClean="0">
                <a:solidFill>
                  <a:srgbClr val="00B050"/>
                </a:solidFill>
              </a:rPr>
              <a:t>infographic</a:t>
            </a:r>
          </a:p>
          <a:p>
            <a:pPr marL="0" indent="0">
              <a:buNone/>
            </a:pPr>
            <a:r>
              <a:rPr lang="en-GB" b="1" dirty="0">
                <a:solidFill>
                  <a:srgbClr val="7030A0"/>
                </a:solidFill>
              </a:rPr>
              <a:t>R</a:t>
            </a:r>
            <a:r>
              <a:rPr lang="en-GB" b="1" dirty="0" smtClean="0">
                <a:solidFill>
                  <a:srgbClr val="7030A0"/>
                </a:solidFill>
              </a:rPr>
              <a:t>eading</a:t>
            </a:r>
            <a:r>
              <a:rPr lang="en-GB" dirty="0" smtClean="0">
                <a:solidFill>
                  <a:srgbClr val="7030A0"/>
                </a:solidFill>
              </a:rPr>
              <a:t>: a) scan for countries</a:t>
            </a:r>
          </a:p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 smtClean="0">
                <a:solidFill>
                  <a:srgbClr val="7030A0"/>
                </a:solidFill>
              </a:rPr>
              <a:t>                b) detailed read for problems/solutions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Speaking</a:t>
            </a:r>
            <a:r>
              <a:rPr lang="en-GB" dirty="0" smtClean="0">
                <a:solidFill>
                  <a:srgbClr val="0070C0"/>
                </a:solidFill>
              </a:rPr>
              <a:t> - re-tell and discuss texts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Listening / watching </a:t>
            </a:r>
            <a:r>
              <a:rPr lang="en-GB" dirty="0" smtClean="0">
                <a:solidFill>
                  <a:srgbClr val="00B050"/>
                </a:solidFill>
              </a:rPr>
              <a:t>YouTube clip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Writing</a:t>
            </a:r>
            <a:r>
              <a:rPr lang="en-GB" dirty="0" smtClean="0">
                <a:solidFill>
                  <a:srgbClr val="C00000"/>
                </a:solidFill>
              </a:rPr>
              <a:t> – summarise the main ideas in the lesson in tweets and bumper stickers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9382"/>
            <a:ext cx="2809875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6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QUIZ - HOW MUCH DO YOU KNOW ABOUT GLOBAL BANKS?</a:t>
            </a:r>
            <a:r>
              <a:rPr lang="en-GB" dirty="0" smtClean="0"/>
              <a:t>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53285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1. How much money did the CEO of Goldman Sachs (US bank) earn in 2013?                                                                     </a:t>
            </a:r>
            <a:r>
              <a:rPr lang="en-GB" dirty="0" smtClean="0"/>
              <a:t>a) </a:t>
            </a:r>
            <a:r>
              <a:rPr lang="en-GB" i="1" dirty="0" smtClean="0"/>
              <a:t>$2.6 million            b) $26 million                   c) $260 million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b="1" dirty="0" smtClean="0"/>
              <a:t>2. What % pay increase did the CEO of J P Morgan Chase (US bank) get in 2013?       </a:t>
            </a:r>
            <a:r>
              <a:rPr lang="en-GB" i="1" dirty="0" smtClean="0"/>
              <a:t>a) 7.4 %         b) 17.4%         c) 74%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b="1" dirty="0" smtClean="0"/>
              <a:t>3. In which country do banks make the most profit? </a:t>
            </a:r>
          </a:p>
          <a:p>
            <a:pPr marL="0" indent="0">
              <a:buNone/>
            </a:pPr>
            <a:r>
              <a:rPr lang="en-GB" i="1" dirty="0" smtClean="0"/>
              <a:t>a) the UK                    b) the US                     c) China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b="1" dirty="0" smtClean="0"/>
              <a:t>4. Do the public think banks are now run </a:t>
            </a:r>
          </a:p>
          <a:p>
            <a:pPr marL="0" indent="0">
              <a:buNone/>
            </a:pPr>
            <a:r>
              <a:rPr lang="en-GB" i="1" dirty="0" smtClean="0"/>
              <a:t>a) better than in the 1980s       b) the same as in the 1980s                                c) worse than in the 1980s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b="1" dirty="0" smtClean="0"/>
              <a:t>5. How many of the world's 100 biggest banks (at the end of 2013) were in Africa?       </a:t>
            </a:r>
            <a:r>
              <a:rPr lang="en-GB" i="1" dirty="0" smtClean="0"/>
              <a:t>a) 10               b) 5             c) none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3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504056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Check here: </a:t>
            </a:r>
            <a:r>
              <a:rPr lang="en-GB" sz="2700" dirty="0" smtClean="0">
                <a:hlinkClick r:id="rId3"/>
              </a:rPr>
              <a:t>http://www.newint.org/features/2015/05/01/banks-facts/</a:t>
            </a:r>
            <a:endParaRPr lang="en-GB" sz="27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57" y="620688"/>
            <a:ext cx="9116838" cy="6552728"/>
          </a:xfrm>
        </p:spPr>
      </p:pic>
    </p:spTree>
    <p:extLst>
      <p:ext uri="{BB962C8B-B14F-4D97-AF65-F5344CB8AC3E}">
        <p14:creationId xmlns:p14="http://schemas.microsoft.com/office/powerpoint/2010/main" val="370537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7212632" cy="1296144"/>
          </a:xfrm>
        </p:spPr>
        <p:txBody>
          <a:bodyPr>
            <a:normAutofit fontScale="90000"/>
          </a:bodyPr>
          <a:lstStyle/>
          <a:p>
            <a:r>
              <a:rPr lang="en-GB" b="1" u="sng" dirty="0" smtClean="0"/>
              <a:t>Jigsaw reading</a:t>
            </a:r>
            <a:r>
              <a:rPr lang="en-GB" b="1" dirty="0" smtClean="0"/>
              <a:t>: </a:t>
            </a:r>
            <a:r>
              <a:rPr lang="en-GB" sz="3600" b="1" dirty="0" smtClean="0"/>
              <a:t>2 groups, each reads a different text, then tells others in pairs</a:t>
            </a:r>
            <a:endParaRPr lang="en-GB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12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A The nonsense of the big banks</a:t>
            </a:r>
          </a:p>
          <a:p>
            <a:pPr marL="0" indent="0">
              <a:buNone/>
            </a:pPr>
            <a:r>
              <a:rPr lang="en-GB" sz="2000" dirty="0" smtClean="0">
                <a:hlinkClick r:id="rId3"/>
              </a:rPr>
              <a:t>http://eewiki.newint.org/index.php/The_nonsense_of_the_big_banks</a:t>
            </a:r>
            <a:endParaRPr lang="en-GB" sz="2000" dirty="0" smtClean="0"/>
          </a:p>
          <a:p>
            <a:pPr marL="0" indent="0">
              <a:buNone/>
            </a:pPr>
            <a:r>
              <a:rPr lang="en-GB" b="1" u="sng" dirty="0" smtClean="0"/>
              <a:t>1/ Scan</a:t>
            </a:r>
            <a:r>
              <a:rPr lang="en-GB" dirty="0" smtClean="0"/>
              <a:t> to note down all the </a:t>
            </a:r>
            <a:r>
              <a:rPr lang="en-GB" b="1" u="sng" dirty="0" smtClean="0"/>
              <a:t>countries</a:t>
            </a:r>
            <a:r>
              <a:rPr lang="en-GB" dirty="0" smtClean="0"/>
              <a:t> or groups of countries mentioned</a:t>
            </a:r>
          </a:p>
          <a:p>
            <a:pPr marL="0" indent="0">
              <a:buNone/>
            </a:pPr>
            <a:r>
              <a:rPr lang="en-GB" b="1" u="sng" dirty="0" smtClean="0"/>
              <a:t>2/ Read in detail </a:t>
            </a:r>
            <a:r>
              <a:rPr lang="en-GB" dirty="0" smtClean="0"/>
              <a:t>to note down all the </a:t>
            </a:r>
            <a:r>
              <a:rPr lang="en-GB" b="1" u="sng" dirty="0" smtClean="0"/>
              <a:t>problems</a:t>
            </a:r>
            <a:r>
              <a:rPr lang="en-GB" dirty="0" smtClean="0"/>
              <a:t> with banks and all possible </a:t>
            </a:r>
            <a:r>
              <a:rPr lang="en-GB" b="1" u="sng" dirty="0" smtClean="0"/>
              <a:t>solutions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38829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B The banks can do what they like and no-one can stop them</a:t>
            </a:r>
          </a:p>
          <a:p>
            <a:pPr marL="0" indent="0">
              <a:buNone/>
            </a:pPr>
            <a:r>
              <a:rPr lang="en-GB" sz="1500" dirty="0" smtClean="0">
                <a:hlinkClick r:id="rId4"/>
              </a:rPr>
              <a:t>http://eewiki.newint.org/index.php/The_banks_can_do_what_they_like_and_no_one_can_stop_them</a:t>
            </a:r>
            <a:endParaRPr lang="en-GB" sz="1500" dirty="0" smtClean="0"/>
          </a:p>
          <a:p>
            <a:pPr marL="0" indent="0">
              <a:buNone/>
            </a:pPr>
            <a:r>
              <a:rPr lang="en-GB" b="1" u="sng" dirty="0" smtClean="0"/>
              <a:t>1/ Scan </a:t>
            </a:r>
            <a:r>
              <a:rPr lang="en-GB" dirty="0" smtClean="0"/>
              <a:t>to note down all the </a:t>
            </a:r>
            <a:r>
              <a:rPr lang="en-GB" dirty="0"/>
              <a:t>(</a:t>
            </a:r>
            <a:r>
              <a:rPr lang="en-GB" dirty="0" smtClean="0"/>
              <a:t>groups of) </a:t>
            </a:r>
            <a:r>
              <a:rPr lang="en-GB" b="1" u="sng" dirty="0" smtClean="0"/>
              <a:t>countries</a:t>
            </a:r>
            <a:r>
              <a:rPr lang="en-GB" dirty="0" smtClean="0"/>
              <a:t> or nationalities mentioned.</a:t>
            </a:r>
          </a:p>
          <a:p>
            <a:pPr marL="0" indent="0">
              <a:buNone/>
            </a:pPr>
            <a:r>
              <a:rPr lang="en-GB" b="1" u="sng" dirty="0" smtClean="0"/>
              <a:t>2/ Read in detail </a:t>
            </a:r>
            <a:r>
              <a:rPr lang="en-GB" dirty="0" smtClean="0"/>
              <a:t>to note down all the </a:t>
            </a:r>
            <a:r>
              <a:rPr lang="en-GB" b="1" u="sng" dirty="0" smtClean="0"/>
              <a:t>problems</a:t>
            </a:r>
            <a:r>
              <a:rPr lang="en-GB" dirty="0" smtClean="0"/>
              <a:t> with banks and all possible </a:t>
            </a:r>
            <a:r>
              <a:rPr lang="en-GB" b="1" u="sng" dirty="0" smtClean="0"/>
              <a:t>solutions</a:t>
            </a:r>
            <a:endParaRPr lang="en-GB" b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698" y="116632"/>
            <a:ext cx="1681593" cy="89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68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Discussion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 smtClean="0"/>
              <a:t>1) Get into </a:t>
            </a:r>
            <a:r>
              <a:rPr lang="en-GB" sz="3600" b="1" u="sng" dirty="0" smtClean="0"/>
              <a:t>pairs</a:t>
            </a:r>
            <a:r>
              <a:rPr lang="en-GB" sz="3600" b="1" dirty="0" smtClean="0"/>
              <a:t> of A &amp; B</a:t>
            </a:r>
          </a:p>
          <a:p>
            <a:pPr marL="0" indent="0">
              <a:buNone/>
            </a:pPr>
            <a:r>
              <a:rPr lang="en-GB" sz="3600" b="1" dirty="0" smtClean="0"/>
              <a:t>2) </a:t>
            </a:r>
            <a:r>
              <a:rPr lang="en-GB" sz="3600" b="1" u="sng" dirty="0" smtClean="0"/>
              <a:t>Compare</a:t>
            </a:r>
            <a:r>
              <a:rPr lang="en-GB" sz="3600" b="1" dirty="0" smtClean="0"/>
              <a:t> the list of countries </a:t>
            </a:r>
          </a:p>
          <a:p>
            <a:pPr marL="0" indent="0">
              <a:buNone/>
            </a:pPr>
            <a:r>
              <a:rPr lang="en-GB" sz="3600" b="1" dirty="0" smtClean="0"/>
              <a:t>from the article you read</a:t>
            </a:r>
          </a:p>
          <a:p>
            <a:pPr marL="0" indent="0">
              <a:buNone/>
            </a:pPr>
            <a:r>
              <a:rPr lang="en-GB" sz="3600" b="1" dirty="0" smtClean="0"/>
              <a:t>3) Make a </a:t>
            </a:r>
            <a:r>
              <a:rPr lang="en-GB" sz="3600" b="1" u="sng" dirty="0" smtClean="0"/>
              <a:t>list</a:t>
            </a:r>
            <a:r>
              <a:rPr lang="en-GB" sz="3600" b="1" dirty="0" smtClean="0"/>
              <a:t> of problems with banks and possible solutions from both your articles.</a:t>
            </a:r>
          </a:p>
          <a:p>
            <a:pPr marL="0" indent="0">
              <a:buNone/>
            </a:pPr>
            <a:r>
              <a:rPr lang="en-GB" sz="3600" b="1" dirty="0" smtClean="0"/>
              <a:t>4) </a:t>
            </a:r>
            <a:r>
              <a:rPr lang="en-GB" sz="3600" b="1" u="sng" dirty="0" smtClean="0"/>
              <a:t>Decide</a:t>
            </a:r>
            <a:r>
              <a:rPr lang="en-GB" sz="3600" b="1" dirty="0" smtClean="0"/>
              <a:t> which are the most serious problems and which are the most helpful possible solutions</a:t>
            </a:r>
            <a:r>
              <a:rPr lang="en-GB" sz="3600" dirty="0" smtClean="0"/>
              <a:t>.</a:t>
            </a:r>
            <a:endParaRPr lang="en-GB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963" y="116632"/>
            <a:ext cx="216024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44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3816424"/>
          </a:xfrm>
        </p:spPr>
        <p:txBody>
          <a:bodyPr>
            <a:noAutofit/>
          </a:bodyPr>
          <a:lstStyle/>
          <a:p>
            <a:r>
              <a:rPr lang="en-GB" sz="2800" b="1" dirty="0" smtClean="0"/>
              <a:t>Artist Núria Güell got advice from an expert. </a:t>
            </a:r>
            <a:br>
              <a:rPr lang="en-GB" sz="2800" b="1" dirty="0" smtClean="0"/>
            </a:br>
            <a:r>
              <a:rPr lang="en-GB" sz="2800" b="1" dirty="0" smtClean="0"/>
              <a:t>She wrote to Jaime Giménez Arbe, a famous bank robber. He is now in prison for 47-year years. </a:t>
            </a:r>
            <a:br>
              <a:rPr lang="en-GB" sz="2800" b="1" dirty="0" smtClean="0"/>
            </a:br>
            <a:r>
              <a:rPr lang="en-GB" sz="2800" b="1" dirty="0" smtClean="0"/>
              <a:t>Her plan is political art.</a:t>
            </a:r>
            <a:br>
              <a:rPr lang="en-GB" sz="2800" b="1" dirty="0" smtClean="0"/>
            </a:br>
            <a:r>
              <a:rPr lang="en-GB" sz="2800" b="1" dirty="0" smtClean="0">
                <a:solidFill>
                  <a:srgbClr val="FF0000"/>
                </a:solidFill>
              </a:rPr>
              <a:t>WHAT DO YOU THINK SHE DID?</a:t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b="1" dirty="0" smtClean="0"/>
              <a:t> She wants to expose the people she believes are responsible. Watch this 8-minute video to see:</a:t>
            </a:r>
            <a:endParaRPr lang="en-GB" sz="2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3861048"/>
            <a:ext cx="8712968" cy="27363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hlinkClick r:id="rId2"/>
              </a:rPr>
              <a:t>https://www.youtube.com/watch?v=PJHSJ85PcmY</a:t>
            </a: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Make notes on:</a:t>
            </a:r>
          </a:p>
          <a:p>
            <a:pPr marL="0" indent="0">
              <a:buNone/>
            </a:pPr>
            <a:r>
              <a:rPr lang="en-GB" b="1" dirty="0" smtClean="0"/>
              <a:t>a) </a:t>
            </a:r>
            <a:r>
              <a:rPr lang="en-GB" b="1" u="sng" dirty="0" smtClean="0"/>
              <a:t>What</a:t>
            </a:r>
            <a:r>
              <a:rPr lang="en-GB" b="1" dirty="0" smtClean="0"/>
              <a:t> </a:t>
            </a:r>
            <a:r>
              <a:rPr lang="en-GB" b="1" dirty="0" smtClean="0"/>
              <a:t>Núria </a:t>
            </a:r>
            <a:r>
              <a:rPr lang="en-GB" b="1" dirty="0" smtClean="0"/>
              <a:t>did</a:t>
            </a:r>
          </a:p>
          <a:p>
            <a:pPr marL="0" indent="0">
              <a:buNone/>
            </a:pPr>
            <a:r>
              <a:rPr lang="en-GB" b="1" dirty="0" smtClean="0"/>
              <a:t>b) </a:t>
            </a:r>
            <a:r>
              <a:rPr lang="en-GB" b="1" u="sng" dirty="0" smtClean="0"/>
              <a:t>How</a:t>
            </a:r>
            <a:r>
              <a:rPr lang="en-GB" b="1" dirty="0" smtClean="0"/>
              <a:t> she did it</a:t>
            </a:r>
          </a:p>
          <a:p>
            <a:pPr marL="0" indent="0">
              <a:buNone/>
            </a:pPr>
            <a:r>
              <a:rPr lang="en-GB" b="1" dirty="0" smtClean="0"/>
              <a:t>c) </a:t>
            </a:r>
            <a:r>
              <a:rPr lang="en-GB" b="1" u="sng" dirty="0" smtClean="0"/>
              <a:t>Why</a:t>
            </a:r>
            <a:r>
              <a:rPr lang="en-GB" b="1" dirty="0" smtClean="0"/>
              <a:t> she did it</a:t>
            </a:r>
            <a:endParaRPr lang="en-GB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4967287"/>
            <a:ext cx="2809875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909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Writing – summarise the ideas in this lesson – you have a choice of: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03244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4800" u="sng" dirty="0" smtClean="0"/>
              <a:t>Tweets</a:t>
            </a:r>
            <a:r>
              <a:rPr lang="en-GB" sz="4800" dirty="0" smtClean="0"/>
              <a:t>        or</a:t>
            </a:r>
          </a:p>
          <a:p>
            <a:pPr marL="0" indent="0">
              <a:buNone/>
            </a:pPr>
            <a:r>
              <a:rPr lang="en-GB" sz="4800" dirty="0"/>
              <a:t>o</a:t>
            </a:r>
            <a:r>
              <a:rPr lang="en-GB" sz="4800" dirty="0" smtClean="0"/>
              <a:t>nly 140 characters </a:t>
            </a:r>
          </a:p>
          <a:p>
            <a:pPr marL="0" indent="0">
              <a:buNone/>
            </a:pPr>
            <a:endParaRPr lang="en-GB" sz="4800" dirty="0" smtClean="0"/>
          </a:p>
          <a:p>
            <a:pPr marL="0" indent="0">
              <a:buNone/>
            </a:pPr>
            <a:endParaRPr lang="en-GB" sz="4800" dirty="0" smtClean="0"/>
          </a:p>
          <a:p>
            <a:pPr marL="0" indent="0">
              <a:buNone/>
            </a:pPr>
            <a:endParaRPr lang="en-GB" sz="4800" dirty="0"/>
          </a:p>
          <a:p>
            <a:pPr marL="0" indent="0">
              <a:buNone/>
            </a:pPr>
            <a:r>
              <a:rPr lang="en-GB" sz="2000" dirty="0" smtClean="0"/>
              <a:t>And why not follow </a:t>
            </a:r>
            <a:r>
              <a:rPr lang="en-GB" sz="2000" b="1" dirty="0" smtClean="0"/>
              <a:t>@EasierNewInt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46449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4800" u="sng" dirty="0" smtClean="0"/>
              <a:t>Bumper stickers</a:t>
            </a:r>
          </a:p>
          <a:p>
            <a:pPr marL="0" indent="0">
              <a:buNone/>
            </a:pPr>
            <a:r>
              <a:rPr lang="en-GB" sz="4800" dirty="0"/>
              <a:t>c</a:t>
            </a:r>
            <a:r>
              <a:rPr lang="en-GB" sz="4800" dirty="0" smtClean="0"/>
              <a:t>atchy short phrase you could put on the back of a car</a:t>
            </a:r>
          </a:p>
          <a:p>
            <a:pPr marL="0" indent="0">
              <a:buNone/>
            </a:pPr>
            <a:endParaRPr lang="en-GB" sz="4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00" y="3573016"/>
            <a:ext cx="1800200" cy="141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984938"/>
            <a:ext cx="40481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126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714202"/>
          </a:xfrm>
        </p:spPr>
        <p:txBody>
          <a:bodyPr>
            <a:normAutofit/>
          </a:bodyPr>
          <a:lstStyle/>
          <a:p>
            <a:r>
              <a:rPr lang="en-GB" sz="6600" b="1" dirty="0" smtClean="0"/>
              <a:t>Homework:</a:t>
            </a:r>
            <a:endParaRPr lang="en-GB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04456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a) Read the other article you didn’t read.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b) Read the original version of both articles (link at the bottom of the Easier English article).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c) Read more about banks from Easier English wiki – look up the category “banks”:</a:t>
            </a:r>
          </a:p>
          <a:p>
            <a:pPr marL="0" indent="0">
              <a:buNone/>
            </a:pPr>
            <a:r>
              <a:rPr lang="en-GB" sz="2800" dirty="0" smtClean="0">
                <a:hlinkClick r:id="rId2"/>
              </a:rPr>
              <a:t>http://eewiki.newint.org/index.php/Category:Banks</a:t>
            </a:r>
            <a:endParaRPr lang="en-GB" sz="2800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656" y="260648"/>
            <a:ext cx="299640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442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582</Words>
  <Application>Microsoft Office PowerPoint</Application>
  <PresentationFormat>On-screen Show (4:3)</PresentationFormat>
  <Paragraphs>65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Global Banks</vt:lpstr>
      <vt:lpstr>This lesson:</vt:lpstr>
      <vt:lpstr>QUIZ - HOW MUCH DO YOU KNOW ABOUT GLOBAL BANKS?  </vt:lpstr>
      <vt:lpstr>Check here: http://www.newint.org/features/2015/05/01/banks-facts/</vt:lpstr>
      <vt:lpstr>Jigsaw reading: 2 groups, each reads a different text, then tells others in pairs</vt:lpstr>
      <vt:lpstr>Discussion</vt:lpstr>
      <vt:lpstr>Artist Núria Güell got advice from an expert.  She wrote to Jaime Giménez Arbe, a famous bank robber. He is now in prison for 47-year years.  Her plan is political art. WHAT DO YOU THINK SHE DID?  She wants to expose the people she believes are responsible. Watch this 8-minute video to see:</vt:lpstr>
      <vt:lpstr>Writing – summarise the ideas in this lesson – you have a choice of:</vt:lpstr>
      <vt:lpstr>Homework: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Banks</dc:title>
  <dc:creator>Linda Ruas</dc:creator>
  <cp:lastModifiedBy>Linda Ruas</cp:lastModifiedBy>
  <cp:revision>18</cp:revision>
  <dcterms:created xsi:type="dcterms:W3CDTF">2015-05-27T17:42:03Z</dcterms:created>
  <dcterms:modified xsi:type="dcterms:W3CDTF">2015-05-29T08:53:41Z</dcterms:modified>
</cp:coreProperties>
</file>